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60" r:id="rId3"/>
    <p:sldId id="261" r:id="rId4"/>
    <p:sldId id="262" r:id="rId5"/>
    <p:sldId id="259" r:id="rId6"/>
    <p:sldId id="265" r:id="rId7"/>
    <p:sldId id="272" r:id="rId8"/>
    <p:sldId id="266" r:id="rId9"/>
    <p:sldId id="263" r:id="rId10"/>
    <p:sldId id="267" r:id="rId11"/>
    <p:sldId id="268" r:id="rId12"/>
    <p:sldId id="269" r:id="rId13"/>
    <p:sldId id="270" r:id="rId14"/>
    <p:sldId id="271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653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605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79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0011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5805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892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735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9827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699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86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27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16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323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82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315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983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60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C3338-E95F-400B-BC52-68B36AAAF290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E4FD7-61D5-47B9-89BB-554D0165D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692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  <p:sldLayoutId id="2147483832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19265" y="226173"/>
            <a:ext cx="9572735" cy="1825096"/>
          </a:xfrm>
        </p:spPr>
        <p:txBody>
          <a:bodyPr>
            <a:normAutofit/>
          </a:bodyPr>
          <a:lstStyle/>
          <a:p>
            <a:pPr algn="ctr"/>
            <a:r>
              <a:rPr lang="ru-RU" sz="2200" cap="none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Министерство образования Московской </a:t>
            </a:r>
            <a:r>
              <a:rPr lang="ru-RU" sz="2200" cap="none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области</a:t>
            </a:r>
            <a:br>
              <a:rPr lang="ru-RU" sz="2200" cap="none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ru-RU" sz="2200" cap="none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Региональная    система </a:t>
            </a:r>
            <a:r>
              <a:rPr lang="ru-RU" sz="2200" cap="none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повышения </a:t>
            </a:r>
            <a:r>
              <a:rPr lang="ru-RU" sz="2200" cap="none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квалификации</a:t>
            </a:r>
            <a:br>
              <a:rPr lang="ru-RU" sz="2200" cap="none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ru-RU" sz="2200" cap="none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ГАОУ </a:t>
            </a:r>
            <a:r>
              <a:rPr lang="ru-RU" sz="2200" cap="none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СПО МО «Губернский профессиональный колледж»</a:t>
            </a:r>
            <a:r>
              <a:rPr lang="ru-RU" sz="2200" cap="none" dirty="0">
                <a:latin typeface="Arial" pitchFamily="34" charset="0"/>
                <a:cs typeface="Arial" pitchFamily="34" charset="0"/>
              </a:rPr>
              <a:t/>
            </a:r>
            <a:br>
              <a:rPr lang="ru-RU" sz="2200" cap="none" dirty="0">
                <a:latin typeface="Arial" pitchFamily="34" charset="0"/>
                <a:cs typeface="Arial" pitchFamily="34" charset="0"/>
              </a:rPr>
            </a:br>
            <a:endParaRPr lang="ru-RU" sz="2200" b="1" cap="none" dirty="0">
              <a:ln w="1905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9300" y="2616200"/>
            <a:ext cx="11557000" cy="1320799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Тема: « Организация внеурочной деятельности ООО «</a:t>
            </a:r>
            <a:r>
              <a:rPr lang="ru-RU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Туровская</a:t>
            </a:r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МОУ»  по направлению «Художественное творчество».</a:t>
            </a:r>
            <a:endParaRPr lang="ru-RU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591800" y="4241799"/>
            <a:ext cx="1301529" cy="196103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base">
              <a:spcAft>
                <a:spcPct val="0"/>
              </a:spcAft>
            </a:pPr>
            <a:r>
              <a:rPr lang="ru-RU" sz="1800" cap="none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</a:t>
            </a:r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331200" y="3936998"/>
            <a:ext cx="3124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слушатель КПК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Екатерина Александровна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Гончарова                                                                    учитель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Туровская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МОУ»                     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к.п.н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Крылова Ольга Юрьевна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908564" y="6322970"/>
            <a:ext cx="48452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Серпухов,2013 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9600" y="3558349"/>
            <a:ext cx="3429000" cy="2440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290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01393" y="-1437727"/>
            <a:ext cx="10439400" cy="2599801"/>
          </a:xfrm>
        </p:spPr>
        <p:txBody>
          <a:bodyPr>
            <a:normAutofit/>
          </a:bodyPr>
          <a:lstStyle/>
          <a:p>
            <a:r>
              <a:rPr lang="ru-RU" sz="4000" b="1" dirty="0" err="1" smtClean="0">
                <a:solidFill>
                  <a:srgbClr val="7030A0"/>
                </a:solidFill>
              </a:rPr>
              <a:t>Метапредметные</a:t>
            </a:r>
            <a:r>
              <a:rPr lang="ru-RU" sz="4000" b="1" dirty="0" smtClean="0">
                <a:solidFill>
                  <a:srgbClr val="7030A0"/>
                </a:solidFill>
              </a:rPr>
              <a:t> результаты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3683" y="1277007"/>
            <a:ext cx="11218917" cy="4162096"/>
          </a:xfrm>
        </p:spPr>
        <p:txBody>
          <a:bodyPr>
            <a:noAutofit/>
          </a:bodyPr>
          <a:lstStyle/>
          <a:p>
            <a:r>
              <a:rPr lang="ru-RU" sz="2400" b="1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Регулятивные:</a:t>
            </a:r>
          </a:p>
          <a:p>
            <a:r>
              <a:rPr lang="ru-RU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</a:t>
            </a:r>
            <a:r>
              <a:rPr lang="ru-RU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выбирать художественные материалы, средства художественной выразительности для создания творческих работ. Решать художественные задачи с опорой на знания о цвете, правил композиций, усвоенных способах действий;</a:t>
            </a:r>
          </a:p>
          <a:p>
            <a:r>
              <a:rPr lang="ru-RU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учитывать выделенные ориентиры действий в новых техниках, планировать свои действия;</a:t>
            </a:r>
          </a:p>
          <a:p>
            <a:r>
              <a:rPr lang="ru-RU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осуществлять итоговый и пошаговый контроль в своей творческой деятельности</a:t>
            </a:r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;</a:t>
            </a:r>
          </a:p>
        </p:txBody>
      </p:sp>
      <p:sp>
        <p:nvSpPr>
          <p:cNvPr id="4" name="Овал 3"/>
          <p:cNvSpPr/>
          <p:nvPr/>
        </p:nvSpPr>
        <p:spPr>
          <a:xfrm>
            <a:off x="10693400" y="5219700"/>
            <a:ext cx="939801" cy="1028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509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24400" y="-285526"/>
            <a:ext cx="9448800" cy="1825096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7030A0"/>
                </a:solidFill>
              </a:rPr>
              <a:t>познавательные</a:t>
            </a:r>
            <a:r>
              <a:rPr lang="ru-RU" sz="4400" dirty="0"/>
              <a:t/>
            </a:r>
            <a:br>
              <a:rPr lang="ru-RU" sz="4400" dirty="0"/>
            </a:b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5500" y="1087821"/>
            <a:ext cx="10566400" cy="4966137"/>
          </a:xfrm>
        </p:spPr>
        <p:txBody>
          <a:bodyPr>
            <a:normAutofit/>
          </a:bodyPr>
          <a:lstStyle/>
          <a:p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</a:t>
            </a:r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различать изученные виды декоративно – прикладного искусства, представлять их место и роль в жизни человека и общества;</a:t>
            </a:r>
          </a:p>
          <a:p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приобретать и осуществлять практические навыки и умения в художественном творчестве;</a:t>
            </a:r>
          </a:p>
          <a:p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осваивать особенности художественно – выразительных средств,  материалов и техник, применяемых в декоративно – прикладном творчестве.</a:t>
            </a: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0718800" y="5359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5072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22682" y="-912548"/>
            <a:ext cx="9448800" cy="1825096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rgbClr val="7030A0"/>
                </a:solidFill>
              </a:rPr>
              <a:t>Коммуникативные</a:t>
            </a:r>
            <a:endParaRPr lang="ru-RU" sz="4800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977461"/>
            <a:ext cx="10502900" cy="5202621"/>
          </a:xfrm>
        </p:spPr>
        <p:txBody>
          <a:bodyPr>
            <a:normAutofit/>
          </a:bodyPr>
          <a:lstStyle/>
          <a:p>
            <a:r>
              <a:rPr lang="ru-RU" sz="2400" b="1" dirty="0"/>
              <a:t>-</a:t>
            </a:r>
            <a:r>
              <a:rPr lang="ru-RU" sz="3600" b="1" dirty="0"/>
              <a:t>первоначальному опыту осуществления совместной продуктивной деятельности;</a:t>
            </a:r>
          </a:p>
          <a:p>
            <a:r>
              <a:rPr lang="ru-RU" sz="3600" b="1" dirty="0"/>
              <a:t> - сотрудничать и оказывать взаимопомощь, доброжелательно и уважительно строить свое общение со сверстниками и взрослыми</a:t>
            </a:r>
          </a:p>
          <a:p>
            <a:r>
              <a:rPr lang="ru-RU" sz="3600" b="1" dirty="0"/>
              <a:t> - формировать собственное мнение и позицию;</a:t>
            </a:r>
          </a:p>
          <a:p>
            <a:endParaRPr lang="ru-RU" sz="3200" dirty="0"/>
          </a:p>
        </p:txBody>
      </p:sp>
      <p:sp>
        <p:nvSpPr>
          <p:cNvPr id="4" name="Овал 3"/>
          <p:cNvSpPr/>
          <p:nvPr/>
        </p:nvSpPr>
        <p:spPr>
          <a:xfrm>
            <a:off x="10579100" y="526568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39751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49500" y="571505"/>
            <a:ext cx="10198100" cy="1825096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rgbClr val="7030A0"/>
                </a:solidFill>
              </a:rPr>
              <a:t>Система     отслеживания и оценивания результатов 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2396601"/>
            <a:ext cx="9969500" cy="2768600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Выставки:</a:t>
            </a:r>
          </a:p>
          <a:p>
            <a:r>
              <a:rPr lang="ru-RU" b="1" dirty="0"/>
              <a:t>  однодневные - проводится в конце каждого задания с целью обсуждения;</a:t>
            </a:r>
          </a:p>
          <a:p>
            <a:r>
              <a:rPr lang="ru-RU" b="1" dirty="0"/>
              <a:t>  постоянные  - проводятся в помещении, где работают дети;</a:t>
            </a:r>
          </a:p>
          <a:p>
            <a:r>
              <a:rPr lang="ru-RU" b="1" dirty="0"/>
              <a:t>  тематические - по итогом изучения разделов, тем;</a:t>
            </a:r>
          </a:p>
          <a:p>
            <a:r>
              <a:rPr lang="ru-RU" b="1" dirty="0"/>
              <a:t> </a:t>
            </a:r>
            <a:r>
              <a:rPr lang="ru-RU" b="1" dirty="0" smtClean="0"/>
              <a:t> </a:t>
            </a:r>
            <a:r>
              <a:rPr lang="ru-RU" b="1" dirty="0"/>
              <a:t>итоговые – в конце года организуется выставка практических работ учащихся, организуется обсуждение выставки с участием педагогов, родителей, гостей.</a:t>
            </a: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0541000" y="53213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0802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78200" y="635005"/>
            <a:ext cx="9448800" cy="941547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Список литературы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4900" y="788276"/>
            <a:ext cx="10668000" cy="5486400"/>
          </a:xfrm>
        </p:spPr>
        <p:txBody>
          <a:bodyPr anchor="b">
            <a:normAutofit fontScale="32500" lnSpcReduction="20000"/>
          </a:bodyPr>
          <a:lstStyle/>
          <a:p>
            <a:pPr lvl="0" algn="just">
              <a:lnSpc>
                <a:spcPct val="120000"/>
              </a:lnSpc>
            </a:pPr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 Григорьев</a:t>
            </a:r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Е. И. «Современные технологии социально  -  культурной деятельности» / Е. И. Григорьев.,  Тамбов, 2004</a:t>
            </a:r>
          </a:p>
          <a:p>
            <a:pPr lvl="0" algn="just">
              <a:lnSpc>
                <a:spcPct val="120000"/>
              </a:lnSpc>
            </a:pPr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Иванченко </a:t>
            </a:r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В. Н. Занятия в системе дополнительного образования детей. </a:t>
            </a:r>
            <a:r>
              <a:rPr lang="ru-RU" sz="7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Учебно</a:t>
            </a:r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методическое пособие для руководителей ОУДОД, методистов, педагогов – организаторов, специалистов по дополнительному образованию детей, руководителей образовательных учреждений, учителей, студентов педагогических учебных заведений, слушателей ИПК. Ростов н/Д: Из-во «Учитель», 2007. -288с.</a:t>
            </a:r>
          </a:p>
          <a:p>
            <a:pPr lvl="0" algn="just">
              <a:lnSpc>
                <a:spcPct val="120000"/>
              </a:lnSpc>
            </a:pPr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Программа </a:t>
            </a:r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педагога дополнительного образования: От разработки до реализации / Сост. Н. К. Беспятова. – М.: Айрис – пресс, 2003. – 176с. – (Методика).</a:t>
            </a: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0744200" y="57277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170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26000" y="0"/>
            <a:ext cx="6443718" cy="1293028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rgbClr val="7030A0"/>
                </a:solidFill>
              </a:rPr>
              <a:t>Вывод</a:t>
            </a:r>
            <a:endParaRPr lang="ru-RU" sz="72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8107" y="1493783"/>
            <a:ext cx="10820400" cy="4626367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по декоративному творчеству во внеурочной деятельности сегодня является актуальным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направлением в работе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 начальных классов.  Вовлечение обучающихся в процесс творчества создаёт предпосылки для развития его индивидуальных задатков, способностей, творческого воображения.  Приобщения ребёнка к миру прекрасного делает его эмоционально богаче, эстетически развитым, развивает способность  к  созиданию  и приумножению окружающей  действительности.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12518" y="55245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16</a:t>
            </a:r>
            <a:endParaRPr lang="ru-RU" dirty="0"/>
          </a:p>
        </p:txBody>
      </p:sp>
      <p:pic>
        <p:nvPicPr>
          <p:cNvPr id="7170" name="Picture 2" descr="http://im7-tub-ru.yandex.net/i?id=342545945-03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82" y="4330700"/>
            <a:ext cx="1221718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6336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29200" y="165105"/>
            <a:ext cx="9448800" cy="1825096"/>
          </a:xfrm>
        </p:spPr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Актуальность проекта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2209800"/>
            <a:ext cx="9448800" cy="3175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Декоративное творчество является составной частью художественно-эстетического направления. В процессе работы по данному направлению обучающиеся овладевают способностью создавать художественные образы, Знакомит с различными средствами выражения;</a:t>
            </a:r>
          </a:p>
          <a:p>
            <a:r>
              <a:rPr lang="ru-RU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Способствует изменению отношения ребёнка к процессу познания;</a:t>
            </a:r>
          </a:p>
          <a:p>
            <a:r>
              <a:rPr lang="ru-RU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Развивает интерес и любознательность</a:t>
            </a: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0799379" y="490307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256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56200" y="-368299"/>
            <a:ext cx="6692900" cy="18034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7030A0"/>
                </a:solidFill>
              </a:rPr>
              <a:t>Цель проекта</a:t>
            </a:r>
            <a:endParaRPr lang="ru-RU" sz="66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12800" y="1701800"/>
            <a:ext cx="9448800" cy="3454399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-.</a:t>
            </a:r>
            <a:endParaRPr lang="ru-RU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4137" y="2607237"/>
            <a:ext cx="11666483" cy="319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2800" b="1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Создание условий для организация </a:t>
            </a:r>
            <a:r>
              <a:rPr lang="ru-RU" sz="2800" b="1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внеурочной деятельности ООО «</a:t>
            </a:r>
            <a:r>
              <a:rPr lang="ru-RU" sz="2800" b="1" dirty="0" err="1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Туровская</a:t>
            </a:r>
            <a:r>
              <a:rPr lang="ru-RU" sz="2800" b="1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МОУ»  по направлению «Художественное творчество</a:t>
            </a:r>
            <a:r>
              <a:rPr lang="ru-RU" sz="2800" b="1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».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endParaRPr lang="ru-RU" sz="2800" b="1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2800" b="1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Объект: обучающиеся младших классов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2800" b="1" dirty="0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Предмет: процесс внеурочной деятельности по направлению «Художественное творчество»</a:t>
            </a:r>
            <a:endParaRPr lang="ru-RU" sz="2800" b="1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0452100" y="5290880"/>
            <a:ext cx="12827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pic>
        <p:nvPicPr>
          <p:cNvPr id="5122" name="Picture 2" descr="http://im1-tub-ru.yandex.net/i?id=319880784-25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01" y="355600"/>
            <a:ext cx="3073400" cy="2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7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92600" y="-241295"/>
            <a:ext cx="9448800" cy="1825096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7030A0"/>
                </a:solidFill>
              </a:rPr>
              <a:t>Задачи проекта</a:t>
            </a:r>
            <a:endParaRPr lang="ru-RU" sz="66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1200" y="1803400"/>
            <a:ext cx="10845800" cy="4178300"/>
          </a:xfrm>
        </p:spPr>
        <p:txBody>
          <a:bodyPr>
            <a:normAutofit/>
          </a:bodyPr>
          <a:lstStyle/>
          <a:p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 -Расширить представления о многообразии видов декоративно – прикладного искусства.</a:t>
            </a:r>
          </a:p>
          <a:p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 -Формировать эстетическое отношение к окружающей действительности на основе с декоративно – прикладным искусством.</a:t>
            </a:r>
          </a:p>
          <a:p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 -Вооружить детей знаниями в изучаемой области, выработать необходимые практические умения и навыки;</a:t>
            </a:r>
          </a:p>
          <a:p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 -Учить замечать и выделять основные средства выразительности изделий.</a:t>
            </a:r>
          </a:p>
          <a:p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 - Приобщать школьников к народному </a:t>
            </a: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искусству.</a:t>
            </a:r>
          </a:p>
          <a:p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Подведение результатов работы по проекту.</a:t>
            </a:r>
            <a:endParaRPr lang="ru-RU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210800" y="5219700"/>
            <a:ext cx="1257300" cy="1028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323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21100" y="596905"/>
            <a:ext cx="9448800" cy="1825096"/>
          </a:xfrm>
        </p:spPr>
        <p:txBody>
          <a:bodyPr>
            <a:noAutofit/>
          </a:bodyPr>
          <a:lstStyle/>
          <a:p>
            <a:r>
              <a:rPr lang="ru-RU" sz="6600" b="1" cap="none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Этапы работы над проектом</a:t>
            </a:r>
            <a:endParaRPr lang="ru-RU" sz="6600" b="1" cap="none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200" y="2422001"/>
            <a:ext cx="10350500" cy="37465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 организационный ( август)</a:t>
            </a:r>
          </a:p>
          <a:p>
            <a:endParaRPr lang="ru-RU" sz="24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ru-RU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 содержательный ( с 1 класса по 4 класс)2013-2016гг.</a:t>
            </a:r>
          </a:p>
          <a:p>
            <a:endParaRPr lang="ru-RU" sz="24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ru-RU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 заключительный ( результативный)2016г.</a:t>
            </a: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0731500" y="5254101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pic>
        <p:nvPicPr>
          <p:cNvPr id="1026" name="Picture 2" descr="http://im1-tub-ru.yandex.net/i?id=101315461-08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801" y="4826000"/>
            <a:ext cx="2895600" cy="1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182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41900" y="-977901"/>
            <a:ext cx="9448800" cy="3158601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7030A0"/>
                </a:solidFill>
              </a:rPr>
              <a:t>Содержание программы</a:t>
            </a:r>
            <a:endParaRPr lang="ru-RU" sz="66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180700"/>
            <a:ext cx="9448800" cy="3165999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Виды декоративно </a:t>
            </a:r>
            <a:r>
              <a:rPr lang="ru-RU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– прикладного творчества</a:t>
            </a:r>
            <a:r>
              <a:rPr lang="ru-RU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  <a:p>
            <a:r>
              <a:rPr lang="ru-RU" sz="40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пластилинография</a:t>
            </a:r>
            <a:r>
              <a:rPr lang="ru-RU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ru-RU" sz="40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ru-RU" sz="40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бумагопластика</a:t>
            </a:r>
            <a:endParaRPr lang="ru-RU" sz="40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ru-RU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изготовление кукол</a:t>
            </a:r>
            <a:endParaRPr lang="ru-RU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617200" y="5346699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  <p:pic>
        <p:nvPicPr>
          <p:cNvPr id="2050" name="Picture 2" descr="http://im2-tub-ru.yandex.net/i?id=161563205-70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2900" y="2832101"/>
            <a:ext cx="3721100" cy="2514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5146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1049000" y="5842000"/>
            <a:ext cx="1016000" cy="882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  <p:pic>
        <p:nvPicPr>
          <p:cNvPr id="3074" name="Picture 2" descr="http://im2-tub-ru.yandex.net/i?id=392869511-39-72&amp;n=2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50" y="764373"/>
            <a:ext cx="4102099" cy="5187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im0-tub-ru.yandex.net/i?id=210582567-57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0999" y="1651000"/>
            <a:ext cx="3073400" cy="5073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im2-tub-ru.yandex.net/i?id=182339477-28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8600" y="310897"/>
            <a:ext cx="2590800" cy="4972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7327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59100" y="-342900"/>
            <a:ext cx="10020300" cy="29972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7030A0"/>
                </a:solidFill>
              </a:rPr>
              <a:t>Форма проведения занятий</a:t>
            </a:r>
            <a:endParaRPr lang="ru-RU" sz="66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2700" y="2794000"/>
            <a:ext cx="9448800" cy="2324099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индивидуальная</a:t>
            </a:r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endParaRPr lang="ru-RU" sz="28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фронтальная</a:t>
            </a:r>
            <a:r>
              <a:rPr lang="ru-RU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endParaRPr lang="ru-RU" sz="28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коллективное творчество</a:t>
            </a:r>
            <a:endParaRPr lang="ru-RU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0566400" y="5257799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  <p:pic>
        <p:nvPicPr>
          <p:cNvPr id="4098" name="Picture 2" descr="http://im3-tub-ru.yandex.net/i?id=191338211-58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000" y="2079624"/>
            <a:ext cx="2428875" cy="214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im4-tub-ru.yandex.net/i?id=40359525-32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8774" y="3073400"/>
            <a:ext cx="2346325" cy="2184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7830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07000" y="651404"/>
            <a:ext cx="9448800" cy="1825096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7030A0"/>
                </a:solidFill>
              </a:rPr>
              <a:t>Планируемые 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5400" b="1" dirty="0" smtClean="0">
                <a:solidFill>
                  <a:srgbClr val="7030A0"/>
                </a:solidFill>
              </a:rPr>
              <a:t>результаты</a:t>
            </a:r>
            <a:r>
              <a:rPr lang="ru-RU" sz="4800" dirty="0"/>
              <a:t/>
            </a:r>
            <a:br>
              <a:rPr lang="ru-RU" sz="4800" dirty="0"/>
            </a:b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3900" y="1790700"/>
            <a:ext cx="9448800" cy="3162300"/>
          </a:xfrm>
        </p:spPr>
        <p:txBody>
          <a:bodyPr>
            <a:normAutofit/>
          </a:bodyPr>
          <a:lstStyle/>
          <a:p>
            <a:r>
              <a:rPr lang="ru-RU" b="1" i="1" u="sng" dirty="0"/>
              <a:t>Личностные результаты</a:t>
            </a:r>
          </a:p>
          <a:p>
            <a:r>
              <a:rPr lang="ru-RU" b="1" dirty="0"/>
              <a:t>-  </a:t>
            </a:r>
            <a:r>
              <a:rPr lang="ru-RU" dirty="0"/>
              <a:t> </a:t>
            </a:r>
            <a:r>
              <a:rPr lang="ru-RU" dirty="0" err="1"/>
              <a:t>учебно</a:t>
            </a:r>
            <a:r>
              <a:rPr lang="ru-RU" dirty="0"/>
              <a:t> – познавательного интерес к декоративно – прикладному творчеству, как одному из видов изобразительного искусства;</a:t>
            </a:r>
          </a:p>
          <a:p>
            <a:r>
              <a:rPr lang="ru-RU" dirty="0"/>
              <a:t>- чувство прекрасного и эстетические чувства на основе знакомства с </a:t>
            </a:r>
            <a:r>
              <a:rPr lang="ru-RU" dirty="0" err="1"/>
              <a:t>мультикультурной</a:t>
            </a:r>
            <a:r>
              <a:rPr lang="ru-RU" dirty="0"/>
              <a:t> картиной современного мира;</a:t>
            </a:r>
          </a:p>
          <a:p>
            <a:r>
              <a:rPr lang="ru-RU" dirty="0"/>
              <a:t>-  навык самостоятельной работы и работы в группе при выполнении практических творческих работ;</a:t>
            </a:r>
          </a:p>
          <a:p>
            <a:r>
              <a:rPr lang="ru-RU" dirty="0"/>
              <a:t>-  ориентации на понимание причин успеха в творческой деятельности;</a:t>
            </a:r>
          </a:p>
        </p:txBody>
      </p:sp>
      <p:sp>
        <p:nvSpPr>
          <p:cNvPr id="4" name="Овал 3"/>
          <p:cNvSpPr/>
          <p:nvPr/>
        </p:nvSpPr>
        <p:spPr>
          <a:xfrm>
            <a:off x="10769600" y="5410200"/>
            <a:ext cx="889000" cy="927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</a:t>
            </a:r>
            <a:endParaRPr lang="ru-RU" dirty="0"/>
          </a:p>
        </p:txBody>
      </p:sp>
      <p:pic>
        <p:nvPicPr>
          <p:cNvPr id="6146" name="Picture 2" descr="http://im1-tub-ru.yandex.net/i?id=454721426-09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075" y="4749800"/>
            <a:ext cx="3095625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0005394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След самолета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След самолета</Template>
  <TotalTime>163</TotalTime>
  <Words>353</Words>
  <Application>Microsoft Office PowerPoint</Application>
  <PresentationFormat>Широкоэкранный</PresentationFormat>
  <Paragraphs>83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След самолета</vt:lpstr>
      <vt:lpstr>Министерство образования Московской области Региональная    система повышения квалификации ГАОУ СПО МО «Губернский профессиональный колледж» </vt:lpstr>
      <vt:lpstr>Актуальность проекта</vt:lpstr>
      <vt:lpstr>Цель проекта</vt:lpstr>
      <vt:lpstr>Задачи проекта</vt:lpstr>
      <vt:lpstr>Этапы работы над проектом</vt:lpstr>
      <vt:lpstr>Содержание программы</vt:lpstr>
      <vt:lpstr>Презентация PowerPoint</vt:lpstr>
      <vt:lpstr>Форма проведения занятий</vt:lpstr>
      <vt:lpstr>Планируемые  результаты </vt:lpstr>
      <vt:lpstr>Метапредметные результаты</vt:lpstr>
      <vt:lpstr>познавательные </vt:lpstr>
      <vt:lpstr>Коммуникативные</vt:lpstr>
      <vt:lpstr>Система     отслеживания и оценивания результатов </vt:lpstr>
      <vt:lpstr>Список литературы </vt:lpstr>
      <vt:lpstr>Вывод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Внеурочная деятельность</dc:title>
  <dc:creator>Пользователь</dc:creator>
  <cp:lastModifiedBy>Пользователь</cp:lastModifiedBy>
  <cp:revision>17</cp:revision>
  <dcterms:created xsi:type="dcterms:W3CDTF">2013-11-18T15:32:42Z</dcterms:created>
  <dcterms:modified xsi:type="dcterms:W3CDTF">2013-11-26T12:31:36Z</dcterms:modified>
</cp:coreProperties>
</file>